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9"/>
  </p:notesMasterIdLst>
  <p:sldIdLst>
    <p:sldId id="256" r:id="rId4"/>
    <p:sldId id="257" r:id="rId5"/>
    <p:sldId id="258" r:id="rId6"/>
    <p:sldId id="260" r:id="rId7"/>
    <p:sldId id="261" r:id="rId8"/>
    <p:sldId id="262" r:id="rId9"/>
    <p:sldId id="303" r:id="rId10"/>
    <p:sldId id="295" r:id="rId11"/>
    <p:sldId id="300" r:id="rId12"/>
    <p:sldId id="305" r:id="rId13"/>
    <p:sldId id="304" r:id="rId14"/>
    <p:sldId id="301" r:id="rId15"/>
    <p:sldId id="264" r:id="rId16"/>
    <p:sldId id="265" r:id="rId17"/>
    <p:sldId id="266" r:id="rId18"/>
  </p:sldIdLst>
  <p:sldSz cx="9144000" cy="5143500" type="screen16x9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Medium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7FD4D3-2557-4429-BAA6-1C0A7345D9B1}">
  <a:tblStyle styleId="{CF7FD4D3-2557-4429-BAA6-1C0A7345D9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3" y="7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893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28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732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964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536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083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97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813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08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7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42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545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016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252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58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47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png"/><Relationship Id="rId4" Type="http://schemas.openxmlformats.org/officeDocument/2006/relationships/hyperlink" Target="https://www.cbr.ru/development/SXM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Сбор и обработка данных по </a:t>
            </a:r>
            <a:r>
              <a:rPr lang="ru-RU" sz="36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валютам с помощью </a:t>
            </a:r>
            <a:r>
              <a:rPr lang="en-US" sz="3600" b="1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3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092808"/>
            <a:ext cx="24078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</a:t>
            </a:r>
            <a:r>
              <a:rPr lang="ru-RU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для инженеров и архитекторов БД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Система в сборе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4" y="1191491"/>
            <a:ext cx="8854896" cy="32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5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/>
              <a:t>Дашборды</a:t>
            </a:r>
            <a:endParaRPr dirty="0"/>
          </a:p>
        </p:txBody>
      </p:sp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500550" y="1098145"/>
            <a:ext cx="8179323" cy="35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0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/>
              <a:t>Дашборды</a:t>
            </a:r>
            <a:endParaRPr dirty="0"/>
          </a:p>
        </p:txBody>
      </p:sp>
      <p:pic>
        <p:nvPicPr>
          <p:cNvPr id="4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500550" y="1091219"/>
            <a:ext cx="8213959" cy="36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 smtClean="0"/>
              <a:t>Тема: </a:t>
            </a:r>
            <a:r>
              <a:rPr lang="ru-RU" sz="3000" dirty="0"/>
              <a:t>Сбор и обработка данных по валютам с помощью </a:t>
            </a:r>
            <a:r>
              <a:rPr lang="ru-RU" sz="3000" dirty="0" err="1" smtClean="0"/>
              <a:t>ClickHouse</a:t>
            </a:r>
            <a:r>
              <a:rPr lang="en-US" sz="3000" dirty="0"/>
              <a:t>.</a:t>
            </a:r>
            <a:r>
              <a:rPr lang="ru-RU" sz="3000" dirty="0"/>
              <a:t/>
            </a:r>
            <a:br>
              <a:rPr lang="ru-RU" sz="3000" dirty="0"/>
            </a:br>
            <a:endParaRPr sz="3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" y="2085726"/>
            <a:ext cx="23187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Куликов Максим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ПАО Сбербанк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Главный инженер по разработке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118388266"/>
              </p:ext>
            </p:extLst>
          </p:nvPr>
        </p:nvGraphicFramePr>
        <p:xfrm>
          <a:off x="952500" y="2382125"/>
          <a:ext cx="7239000" cy="170676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ежедневный сбор данных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передачу данных в </a:t>
                      </a:r>
                      <a:r>
                        <a:rPr lang="en-US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через брокер сообщений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Обработать данные в 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построить витрины.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визуализацию данных в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Superset.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295740" y="1033008"/>
            <a:ext cx="5887500" cy="104517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систему для получения данных по курсам валют, обработать данные и построить материализованные представления, подготовить визуализацию данных.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077455247"/>
              </p:ext>
            </p:extLst>
          </p:nvPr>
        </p:nvGraphicFramePr>
        <p:xfrm>
          <a:off x="952500" y="1897775"/>
          <a:ext cx="7239000" cy="231633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Java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17,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debezium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17.5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25.2.1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Kafka, Kafka-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ui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Superset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331"/>
            <a:ext cx="9144000" cy="3271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/>
              <a:t>Описание процесса</a:t>
            </a:r>
            <a:r>
              <a:rPr lang="ru" dirty="0" smtClean="0"/>
              <a:t> </a:t>
            </a:r>
            <a:endParaRPr dirty="0"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>
            <p:extLst>
              <p:ext uri="{D42A27DB-BD31-4B8C-83A1-F6EECF244321}">
                <p14:modId xmlns:p14="http://schemas.microsoft.com/office/powerpoint/2010/main" val="1632736883"/>
              </p:ext>
            </p:extLst>
          </p:nvPr>
        </p:nvGraphicFramePr>
        <p:xfrm>
          <a:off x="2781050" y="1435100"/>
          <a:ext cx="5494225" cy="2584569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 </a:t>
                      </a:r>
                      <a:r>
                        <a:rPr lang="ru-RU" sz="10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</a:t>
                      </a:r>
                      <a:r>
                        <a:rPr lang="ru" sz="10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риложение </a:t>
                      </a: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xml-parser </a:t>
                      </a:r>
                      <a:r>
                        <a:rPr lang="ru-RU" sz="10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запрашивает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данные на сайте банка России по </a:t>
                      </a:r>
                      <a:r>
                        <a:rPr lang="en-US" sz="10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api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записывает в БД </a:t>
                      </a:r>
                      <a:r>
                        <a:rPr lang="en-US" sz="10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Данные запрашиваются за период от 2010.01.01, если БД пустая, и на текущую дату.</a:t>
                      </a:r>
                      <a:endParaRPr sz="15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Java </a:t>
                      </a:r>
                      <a:r>
                        <a:rPr lang="ru-RU" sz="10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приложение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debezium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 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основывается на библиотеке </a:t>
                      </a:r>
                      <a:r>
                        <a:rPr lang="en-US" sz="10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debezium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, получает изменения (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insert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) в БД из </a:t>
                      </a:r>
                      <a:r>
                        <a:rPr lang="en-US" sz="10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wal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-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журнала и отправляет новые данные в </a:t>
                      </a:r>
                      <a:r>
                        <a:rPr lang="en-US" sz="10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kafka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.</a:t>
                      </a:r>
                      <a:endParaRPr sz="15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en-US" sz="10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получает данные из </a:t>
                      </a:r>
                      <a:r>
                        <a:rPr lang="en-US" sz="10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данные обрабатываются с помощью </a:t>
                      </a:r>
                      <a:r>
                        <a:rPr lang="ru-RU" sz="10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материлиализованных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представлений и пишутся в таблицы.</a:t>
                      </a:r>
                      <a:r>
                        <a:rPr lang="ru" sz="10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5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основе полученных данных в</a:t>
                      </a:r>
                      <a:r>
                        <a:rPr lang="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superset </a:t>
                      </a:r>
                      <a:r>
                        <a:rPr lang="ru-RU" sz="1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создаются графики для визуализации.</a:t>
                      </a:r>
                      <a:endParaRPr lang="ru"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15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Источник данных</a:t>
            </a:r>
            <a:endParaRPr dirty="0"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ru-RU" sz="1500" dirty="0" smtClean="0"/>
              <a:t>Данные берутся с сайта банка России по </a:t>
            </a:r>
            <a:r>
              <a:rPr lang="en-US" sz="1500" dirty="0" err="1" smtClean="0"/>
              <a:t>api</a:t>
            </a:r>
            <a:r>
              <a:rPr lang="ru-RU" sz="1500" dirty="0" smtClean="0"/>
              <a:t>:</a:t>
            </a:r>
            <a:endParaRPr lang="en-US" sz="1500" dirty="0"/>
          </a:p>
          <a:p>
            <a:pPr marL="133350" lvl="0" indent="0">
              <a:lnSpc>
                <a:spcPct val="115000"/>
              </a:lnSpc>
              <a:buSzPts val="1500"/>
            </a:pPr>
            <a:r>
              <a:rPr lang="en-US" sz="1500" dirty="0">
                <a:hlinkClick r:id="rId4"/>
              </a:rPr>
              <a:t>https://www.cbr.ru/development/SXML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/>
          </a:p>
          <a:p>
            <a:pPr marL="133350" lvl="0" indent="0">
              <a:lnSpc>
                <a:spcPct val="115000"/>
              </a:lnSpc>
              <a:buSzPts val="1500"/>
            </a:pPr>
            <a:endParaRPr sz="15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33" y="1917123"/>
            <a:ext cx="7323934" cy="26756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Система в сборе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1738313"/>
            <a:ext cx="8849700" cy="22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1452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275</Words>
  <Application>Microsoft Office PowerPoint</Application>
  <PresentationFormat>Экран (16:9)</PresentationFormat>
  <Paragraphs>52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Roboto</vt:lpstr>
      <vt:lpstr>Roboto Medium</vt:lpstr>
      <vt:lpstr>Courier New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Сбор и обработка данных по валютам с помощью ClickHouse.    </vt:lpstr>
      <vt:lpstr>Презентация PowerPoint</vt:lpstr>
      <vt:lpstr>Какие технологии использовались </vt:lpstr>
      <vt:lpstr>Что получилось</vt:lpstr>
      <vt:lpstr>Описание процесса </vt:lpstr>
      <vt:lpstr>Источник данных</vt:lpstr>
      <vt:lpstr>Система в сборе</vt:lpstr>
      <vt:lpstr>Система в сборе</vt:lpstr>
      <vt:lpstr>Дашборды</vt:lpstr>
      <vt:lpstr>Дашборды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uoles</cp:lastModifiedBy>
  <cp:revision>16</cp:revision>
  <dcterms:modified xsi:type="dcterms:W3CDTF">2025-05-20T16:05:12Z</dcterms:modified>
</cp:coreProperties>
</file>